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antason UltraExpanded Bold" charset="1" panose="00000000000000000000"/>
      <p:regular r:id="rId17"/>
    </p:embeddedFont>
    <p:embeddedFont>
      <p:font typeface="Anantason UltraExpanded" charset="1" panose="00000000000000000000"/>
      <p:regular r:id="rId18"/>
    </p:embeddedFont>
    <p:embeddedFont>
      <p:font typeface="Codec Pro" charset="1" panose="00000500000000000000"/>
      <p:regular r:id="rId19"/>
    </p:embeddedFont>
    <p:embeddedFont>
      <p:font typeface="Anantason UltraExpanded Light" charset="1" panose="00000000000000000000"/>
      <p:regular r:id="rId20"/>
    </p:embeddedFont>
    <p:embeddedFont>
      <p:font typeface="Codec Pro Ultra-Bold" charset="1" panose="00000700000000000000"/>
      <p:regular r:id="rId21"/>
    </p:embeddedFont>
    <p:embeddedFont>
      <p:font typeface="Codec Pro Bold" charset="1" panose="00000600000000000000"/>
      <p:regular r:id="rId22"/>
    </p:embeddedFont>
    <p:embeddedFont>
      <p:font typeface="Anantason UltraExpanded Medium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https://github.com/SohamChakro/pathplex" TargetMode="External" Type="http://schemas.openxmlformats.org/officeDocument/2006/relationships/hyperlink"/><Relationship Id="rId9" Target="https://pathplex.vercel.app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0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0559" y="-7196006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21396" y="1784352"/>
            <a:ext cx="18003772" cy="15355717"/>
          </a:xfrm>
          <a:custGeom>
            <a:avLst/>
            <a:gdLst/>
            <a:ahLst/>
            <a:cxnLst/>
            <a:rect r="r" b="b" t="t" l="l"/>
            <a:pathLst>
              <a:path h="15355717" w="18003772">
                <a:moveTo>
                  <a:pt x="0" y="0"/>
                </a:moveTo>
                <a:lnTo>
                  <a:pt x="18003772" y="0"/>
                </a:lnTo>
                <a:lnTo>
                  <a:pt x="18003772" y="15355718"/>
                </a:lnTo>
                <a:lnTo>
                  <a:pt x="0" y="15355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909910" y="8962233"/>
            <a:ext cx="11941308" cy="3283860"/>
          </a:xfrm>
          <a:custGeom>
            <a:avLst/>
            <a:gdLst/>
            <a:ahLst/>
            <a:cxnLst/>
            <a:rect r="r" b="b" t="t" l="l"/>
            <a:pathLst>
              <a:path h="3283860" w="11941308">
                <a:moveTo>
                  <a:pt x="0" y="0"/>
                </a:moveTo>
                <a:lnTo>
                  <a:pt x="11941307" y="0"/>
                </a:lnTo>
                <a:lnTo>
                  <a:pt x="11941307" y="3283859"/>
                </a:lnTo>
                <a:lnTo>
                  <a:pt x="0" y="3283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793459" y="-2466993"/>
            <a:ext cx="6931681" cy="6186525"/>
          </a:xfrm>
          <a:custGeom>
            <a:avLst/>
            <a:gdLst/>
            <a:ahLst/>
            <a:cxnLst/>
            <a:rect r="r" b="b" t="t" l="l"/>
            <a:pathLst>
              <a:path h="6186525" w="6931681">
                <a:moveTo>
                  <a:pt x="0" y="0"/>
                </a:moveTo>
                <a:lnTo>
                  <a:pt x="6931682" y="0"/>
                </a:lnTo>
                <a:lnTo>
                  <a:pt x="6931682" y="6186525"/>
                </a:lnTo>
                <a:lnTo>
                  <a:pt x="0" y="61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86350" y="3724275"/>
            <a:ext cx="8115300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02"/>
              </a:lnSpc>
              <a:spcBef>
                <a:spcPct val="0"/>
              </a:spcBef>
            </a:pPr>
            <a:r>
              <a:rPr lang="en-US" b="true" sz="9335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PATHPLEX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95027" y="5441054"/>
            <a:ext cx="11097946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60"/>
              </a:lnSpc>
              <a:spcBef>
                <a:spcPct val="0"/>
              </a:spcBef>
            </a:pPr>
            <a:r>
              <a:rPr lang="en-US" b="true" sz="5383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AI POWERED PATHFINDER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0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15954" y="-2580263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1" y="0"/>
                </a:lnTo>
                <a:lnTo>
                  <a:pt x="16355951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45830" y="0"/>
            <a:ext cx="8262813" cy="7787701"/>
          </a:xfrm>
          <a:custGeom>
            <a:avLst/>
            <a:gdLst/>
            <a:ahLst/>
            <a:cxnLst/>
            <a:rect r="r" b="b" t="t" l="l"/>
            <a:pathLst>
              <a:path h="7787701" w="8262813">
                <a:moveTo>
                  <a:pt x="0" y="0"/>
                </a:moveTo>
                <a:lnTo>
                  <a:pt x="8262813" y="0"/>
                </a:lnTo>
                <a:lnTo>
                  <a:pt x="8262813" y="7787701"/>
                </a:lnTo>
                <a:lnTo>
                  <a:pt x="0" y="7787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892643"/>
            <a:ext cx="895059" cy="895059"/>
          </a:xfrm>
          <a:custGeom>
            <a:avLst/>
            <a:gdLst/>
            <a:ahLst/>
            <a:cxnLst/>
            <a:rect r="r" b="b" t="t" l="l"/>
            <a:pathLst>
              <a:path h="895059" w="895059">
                <a:moveTo>
                  <a:pt x="0" y="0"/>
                </a:moveTo>
                <a:lnTo>
                  <a:pt x="895059" y="0"/>
                </a:lnTo>
                <a:lnTo>
                  <a:pt x="895059" y="895058"/>
                </a:lnTo>
                <a:lnTo>
                  <a:pt x="0" y="895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344" y="5089106"/>
            <a:ext cx="895415" cy="895415"/>
          </a:xfrm>
          <a:custGeom>
            <a:avLst/>
            <a:gdLst/>
            <a:ahLst/>
            <a:cxnLst/>
            <a:rect r="r" b="b" t="t" l="l"/>
            <a:pathLst>
              <a:path h="895415" w="895415">
                <a:moveTo>
                  <a:pt x="0" y="0"/>
                </a:moveTo>
                <a:lnTo>
                  <a:pt x="895415" y="0"/>
                </a:lnTo>
                <a:lnTo>
                  <a:pt x="895415" y="895414"/>
                </a:lnTo>
                <a:lnTo>
                  <a:pt x="0" y="895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344" y="3205289"/>
            <a:ext cx="895415" cy="895415"/>
          </a:xfrm>
          <a:custGeom>
            <a:avLst/>
            <a:gdLst/>
            <a:ahLst/>
            <a:cxnLst/>
            <a:rect r="r" b="b" t="t" l="l"/>
            <a:pathLst>
              <a:path h="895415" w="895415">
                <a:moveTo>
                  <a:pt x="0" y="0"/>
                </a:moveTo>
                <a:lnTo>
                  <a:pt x="895415" y="0"/>
                </a:lnTo>
                <a:lnTo>
                  <a:pt x="895415" y="895415"/>
                </a:lnTo>
                <a:lnTo>
                  <a:pt x="0" y="895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300051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3"/>
              </a:lnSpc>
              <a:spcBef>
                <a:spcPct val="0"/>
              </a:spcBef>
            </a:pPr>
            <a:r>
              <a:rPr lang="en-US" b="true" sz="6402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LINKS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3759" y="7175145"/>
            <a:ext cx="1248076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DEVELOPED BY PLUTO | OPEN SOURCE &amp; GROWING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9366" y="3427126"/>
            <a:ext cx="1248076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 u="sng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  <a:hlinkClick r:id="rId8" tooltip="https://github.com/SohamChakro/pathplex"/>
              </a:rPr>
              <a:t>GITHUB REPOSITORY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19366" y="5322601"/>
            <a:ext cx="1248076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 u="sng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  <a:hlinkClick r:id="rId9" tooltip="https://pathplex.vercel.app"/>
              </a:rPr>
              <a:t>HTTPS://PATHPLEX.VERCEL.APP/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0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30479" y="-5395155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1" y="0"/>
                </a:lnTo>
                <a:lnTo>
                  <a:pt x="16355951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10198" y="4657725"/>
            <a:ext cx="606760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3"/>
              </a:lnSpc>
              <a:spcBef>
                <a:spcPct val="0"/>
              </a:spcBef>
            </a:pPr>
            <a:r>
              <a:rPr lang="en-US" b="true" sz="6402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0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14573" y="-2766980"/>
            <a:ext cx="6931681" cy="6186525"/>
          </a:xfrm>
          <a:custGeom>
            <a:avLst/>
            <a:gdLst/>
            <a:ahLst/>
            <a:cxnLst/>
            <a:rect r="r" b="b" t="t" l="l"/>
            <a:pathLst>
              <a:path h="6186525" w="6931681">
                <a:moveTo>
                  <a:pt x="0" y="0"/>
                </a:moveTo>
                <a:lnTo>
                  <a:pt x="6931681" y="0"/>
                </a:lnTo>
                <a:lnTo>
                  <a:pt x="6931681" y="6186526"/>
                </a:lnTo>
                <a:lnTo>
                  <a:pt x="0" y="61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80559" y="-7196006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9172" y="1795835"/>
            <a:ext cx="7004786" cy="103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47"/>
              </a:lnSpc>
              <a:spcBef>
                <a:spcPct val="0"/>
              </a:spcBef>
            </a:pPr>
            <a:r>
              <a:rPr lang="en-US" b="true" sz="6872">
                <a:solidFill>
                  <a:srgbClr val="FFF4FB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TEAM PLUTO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39238" y="4962525"/>
            <a:ext cx="95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633704"/>
            <a:ext cx="2908187" cy="4604072"/>
            <a:chOff x="0" y="0"/>
            <a:chExt cx="3877583" cy="6138763"/>
          </a:xfrm>
        </p:grpSpPr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0" y="0"/>
              <a:ext cx="3877583" cy="3877567"/>
              <a:chOff x="0" y="0"/>
              <a:chExt cx="6350000" cy="634997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9664" t="-75826" r="-44124" b="-211154"/>
                </a:stretch>
              </a:blip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816826" y="4530096"/>
              <a:ext cx="2243931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</a:rPr>
                <a:t>Aditya 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</a:rPr>
                <a:t>Pillai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97417" y="4633704"/>
            <a:ext cx="2908187" cy="4583548"/>
            <a:chOff x="0" y="0"/>
            <a:chExt cx="3877583" cy="6111397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3877583" cy="3877567"/>
              <a:chOff x="0" y="0"/>
              <a:chExt cx="6350000" cy="634997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5282" t="-7478" r="-10404" b="-18208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609988" y="4502730"/>
              <a:ext cx="2657607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</a:rPr>
                <a:t>Pranav 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</a:rPr>
                <a:t>Shewale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66664" y="4633704"/>
            <a:ext cx="2928711" cy="4604072"/>
            <a:chOff x="0" y="0"/>
            <a:chExt cx="3904949" cy="6138763"/>
          </a:xfrm>
        </p:grpSpPr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0" y="0"/>
              <a:ext cx="3904949" cy="3904933"/>
              <a:chOff x="0" y="0"/>
              <a:chExt cx="6350000" cy="634997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525312" y="4530096"/>
              <a:ext cx="2854325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</a:rPr>
                <a:t>Shourya </a:t>
              </a:r>
            </a:p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</a:rPr>
                <a:t>Agrawal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394468" y="4633704"/>
            <a:ext cx="3502864" cy="4624596"/>
            <a:chOff x="0" y="0"/>
            <a:chExt cx="4670485" cy="6166128"/>
          </a:xfrm>
        </p:grpSpPr>
        <p:grpSp>
          <p:nvGrpSpPr>
            <p:cNvPr name="Group 19" id="19"/>
            <p:cNvGrpSpPr>
              <a:grpSpLocks noChangeAspect="true"/>
            </p:cNvGrpSpPr>
            <p:nvPr/>
          </p:nvGrpSpPr>
          <p:grpSpPr>
            <a:xfrm rot="0">
              <a:off x="410134" y="0"/>
              <a:ext cx="3850217" cy="3850202"/>
              <a:chOff x="0" y="0"/>
              <a:chExt cx="6350000" cy="634997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3763" r="0" b="-3763"/>
                </a:stretch>
              </a:blip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0" y="4557462"/>
              <a:ext cx="4670485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Anantason UltraExpanded"/>
                  <a:ea typeface="Anantason UltraExpanded"/>
                  <a:cs typeface="Anantason UltraExpanded"/>
                  <a:sym typeface="Anantason UltraExpanded"/>
                </a:rPr>
                <a:t>Soham Chakraborty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0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3591" y="-337906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81324" y="-9705616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177976" y="4838123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933328" y="-4228515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91559" y="8431239"/>
            <a:ext cx="13496441" cy="3711521"/>
          </a:xfrm>
          <a:custGeom>
            <a:avLst/>
            <a:gdLst/>
            <a:ahLst/>
            <a:cxnLst/>
            <a:rect r="r" b="b" t="t" l="l"/>
            <a:pathLst>
              <a:path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2"/>
                </a:lnTo>
                <a:lnTo>
                  <a:pt x="0" y="3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982313"/>
            <a:ext cx="11086001" cy="61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0"/>
              </a:lnSpc>
              <a:spcBef>
                <a:spcPct val="0"/>
              </a:spcBef>
            </a:pPr>
            <a:r>
              <a:rPr lang="en-US" b="true" sz="4100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2618" y="4752398"/>
            <a:ext cx="4070006" cy="214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Students often struggle to choose the right career due to generic counseling that doesn’t align with their interests and skills. This leads to career mismatches and dissatisfaction.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2618" y="3782494"/>
            <a:ext cx="4070006" cy="60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17"/>
              </a:lnSpc>
              <a:spcBef>
                <a:spcPct val="0"/>
              </a:spcBef>
            </a:pPr>
            <a:r>
              <a:rPr lang="en-US" b="true" sz="2014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LACK OF PERSONALIZED CAREER GUIDANCE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1546" y="4752398"/>
            <a:ext cx="4188801" cy="250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Even after selecting a career, students face challenges in finding the right universities. Scattered information makes it hard to compare options based on affordability, reputation, and specialization.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71546" y="3782494"/>
            <a:ext cx="3892044" cy="60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17"/>
              </a:lnSpc>
              <a:spcBef>
                <a:spcPct val="0"/>
              </a:spcBef>
            </a:pPr>
            <a:r>
              <a:rPr lang="en-US" b="true" sz="2014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DIFFICULTY IN FINDING SUITABLE UNIVERSITIES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14701" y="4752398"/>
            <a:ext cx="3946347" cy="28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Universities struggle to reach the right students, relying on costly, ineffective marketing. Students also find it hard to differentiate between genuine recommendations and paid promotions, leading to uninformed decisions.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2816" y="3782494"/>
            <a:ext cx="5534991" cy="60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17"/>
              </a:lnSpc>
              <a:spcBef>
                <a:spcPct val="0"/>
              </a:spcBef>
            </a:pPr>
            <a:r>
              <a:rPr lang="en-US" b="true" sz="2014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INEFFICIENT &amp; NON-TRANSPARENT UNIVERSITY PROMOTIONS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0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0559" y="-7196006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99177" y="7333826"/>
            <a:ext cx="14336955" cy="6055724"/>
          </a:xfrm>
          <a:custGeom>
            <a:avLst/>
            <a:gdLst/>
            <a:ahLst/>
            <a:cxnLst/>
            <a:rect r="r" b="b" t="t" l="l"/>
            <a:pathLst>
              <a:path h="6055724" w="14336955">
                <a:moveTo>
                  <a:pt x="0" y="0"/>
                </a:moveTo>
                <a:lnTo>
                  <a:pt x="14336955" y="0"/>
                </a:lnTo>
                <a:lnTo>
                  <a:pt x="14336955" y="6055724"/>
                </a:lnTo>
                <a:lnTo>
                  <a:pt x="0" y="6055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47783"/>
            <a:ext cx="12570843" cy="131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OUR SOLUTION</a:t>
            </a:r>
          </a:p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💡 CAREER WEBSITE – SMART CAREER GUIDE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55439" y="3424246"/>
            <a:ext cx="6286574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USERS TAKE A CAREER QUIZ THAT ANALYZES THEIR INTERESTS AND SKILLS TO SUGGEST THE MOST SUITABLE CAREER FIELD.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55439" y="6008730"/>
            <a:ext cx="628657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UNIVERSITIES CAN PAY TO BE FEATURED, WITH A "SPONSORED" TAG FOR TRANSPARENCY.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66119" y="3424246"/>
            <a:ext cx="6293181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BASED ON THE CHOSEN CAREER, THEY RECEIVE A CURATED LIST OF UNIVERSITIES OFFERING RELEVANT PROGRAMS.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66119" y="6008730"/>
            <a:ext cx="585320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THE PLATFORM CONNECTS STUDENTS TO UNIVERSITIES WHILE ENSURING TRUST.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68671" y="3162308"/>
            <a:ext cx="1163073" cy="1438275"/>
            <a:chOff x="0" y="0"/>
            <a:chExt cx="1550764" cy="19177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550764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FFFFFF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98782" y="501649"/>
              <a:ext cx="753199" cy="910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b="true" sz="4799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83971" y="3162308"/>
            <a:ext cx="1163073" cy="1438275"/>
            <a:chOff x="0" y="0"/>
            <a:chExt cx="1550764" cy="19177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1550764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FFFFFF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98782" y="501649"/>
              <a:ext cx="753199" cy="910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b="true" sz="4799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2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68671" y="5746793"/>
            <a:ext cx="1163073" cy="1438275"/>
            <a:chOff x="0" y="0"/>
            <a:chExt cx="1550764" cy="19177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1550764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FFFFFF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98782" y="501649"/>
              <a:ext cx="753199" cy="910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b="true" sz="4799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83971" y="5746793"/>
            <a:ext cx="1163073" cy="1438275"/>
            <a:chOff x="0" y="0"/>
            <a:chExt cx="1550764" cy="191770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1550764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FFFFFF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98782" y="501649"/>
              <a:ext cx="753199" cy="910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b="true" sz="4799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0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41518" y="-5735018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4354" y="8297818"/>
            <a:ext cx="14336955" cy="6055724"/>
          </a:xfrm>
          <a:custGeom>
            <a:avLst/>
            <a:gdLst/>
            <a:ahLst/>
            <a:cxnLst/>
            <a:rect r="r" b="b" t="t" l="l"/>
            <a:pathLst>
              <a:path h="6055724" w="14336955">
                <a:moveTo>
                  <a:pt x="0" y="0"/>
                </a:moveTo>
                <a:lnTo>
                  <a:pt x="14336955" y="0"/>
                </a:lnTo>
                <a:lnTo>
                  <a:pt x="14336955" y="6055723"/>
                </a:lnTo>
                <a:lnTo>
                  <a:pt x="0" y="6055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4840" y="2534252"/>
            <a:ext cx="1413910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CAREER QUIZ – PERSONALIZED QUIZ TO MATCH USERS WITH SUITABLE CAREER FIELDS.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6209114" y="-2174286"/>
            <a:ext cx="14336955" cy="6055724"/>
          </a:xfrm>
          <a:custGeom>
            <a:avLst/>
            <a:gdLst/>
            <a:ahLst/>
            <a:cxnLst/>
            <a:rect r="r" b="b" t="t" l="l"/>
            <a:pathLst>
              <a:path h="6055724" w="14336955">
                <a:moveTo>
                  <a:pt x="14336955" y="0"/>
                </a:moveTo>
                <a:lnTo>
                  <a:pt x="0" y="0"/>
                </a:lnTo>
                <a:lnTo>
                  <a:pt x="0" y="6055724"/>
                </a:lnTo>
                <a:lnTo>
                  <a:pt x="14336955" y="6055724"/>
                </a:lnTo>
                <a:lnTo>
                  <a:pt x="1433695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28721"/>
            <a:ext cx="6457006" cy="8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42"/>
              </a:lnSpc>
              <a:spcBef>
                <a:spcPct val="0"/>
              </a:spcBef>
            </a:pPr>
            <a:r>
              <a:rPr lang="en-US" b="true" sz="5368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KEY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51467" y="5563471"/>
            <a:ext cx="1335367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SPONSORED LISTINGS – UNIVERSITIES CAN PAY FOR VISIBILITY WITH A CLEAR "SPONSORED" TAG.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4840" y="4158257"/>
            <a:ext cx="13167124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UNIVERSITY RECOMMENDATIONS – CURATED LIST OF UNIVERSITIES FOR EACH CAREER PATH.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22719" y="7356502"/>
            <a:ext cx="1358639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CAREER INSIGHTS – JOB MARKET TRENDS, SALARY DATA, AND GROWTH RATES FOR EACH CAREER.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38072" y="2262790"/>
            <a:ext cx="1163073" cy="1438275"/>
            <a:chOff x="0" y="0"/>
            <a:chExt cx="1550764" cy="191770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550764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F8F9F9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98782" y="501649"/>
              <a:ext cx="753199" cy="910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b="true" sz="4799" spc="-201">
                  <a:solidFill>
                    <a:srgbClr val="F8F9F9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38072" y="3801069"/>
            <a:ext cx="1163073" cy="1438275"/>
            <a:chOff x="0" y="0"/>
            <a:chExt cx="1550764" cy="191770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550764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F8F9F9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98782" y="501649"/>
              <a:ext cx="753199" cy="910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b="true" sz="4799" spc="-201">
                  <a:solidFill>
                    <a:srgbClr val="F8F9F9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64699" y="5349491"/>
            <a:ext cx="1163073" cy="1438275"/>
            <a:chOff x="0" y="0"/>
            <a:chExt cx="1550764" cy="19177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1550764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F8F9F9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98782" y="501649"/>
              <a:ext cx="753199" cy="910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b="true" sz="4799" spc="-201">
                  <a:solidFill>
                    <a:srgbClr val="FFFFFF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3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52311" y="7086895"/>
            <a:ext cx="1163073" cy="1438275"/>
            <a:chOff x="0" y="0"/>
            <a:chExt cx="1550764" cy="1917700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1550764" cy="191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353"/>
                </a:lnSpc>
                <a:spcBef>
                  <a:spcPct val="0"/>
                </a:spcBef>
              </a:pPr>
              <a:r>
                <a:rPr lang="en-US" sz="9461">
                  <a:solidFill>
                    <a:srgbClr val="F8F9F9"/>
                  </a:solidFill>
                  <a:latin typeface="Anantason UltraExpanded Light"/>
                  <a:ea typeface="Anantason UltraExpanded Light"/>
                  <a:cs typeface="Anantason UltraExpanded Light"/>
                  <a:sym typeface="Anantason UltraExpanded Light"/>
                </a:rPr>
                <a:t>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98782" y="501649"/>
              <a:ext cx="753199" cy="910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b="true" sz="4799" spc="-201">
                  <a:solidFill>
                    <a:srgbClr val="F8F9F9"/>
                  </a:solidFill>
                  <a:latin typeface="Codec Pro Ultra-Bold"/>
                  <a:ea typeface="Codec Pro Ultra-Bold"/>
                  <a:cs typeface="Codec Pro Ultra-Bold"/>
                  <a:sym typeface="Codec Pro Ultra-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0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06965" y="-6601309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68721" y="7824068"/>
            <a:ext cx="11417781" cy="4925864"/>
          </a:xfrm>
          <a:custGeom>
            <a:avLst/>
            <a:gdLst/>
            <a:ahLst/>
            <a:cxnLst/>
            <a:rect r="r" b="b" t="t" l="l"/>
            <a:pathLst>
              <a:path h="4925864" w="11417781">
                <a:moveTo>
                  <a:pt x="0" y="0"/>
                </a:moveTo>
                <a:lnTo>
                  <a:pt x="11417781" y="0"/>
                </a:lnTo>
                <a:lnTo>
                  <a:pt x="11417781" y="4925864"/>
                </a:lnTo>
                <a:lnTo>
                  <a:pt x="0" y="49258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790700"/>
            <a:ext cx="1380106" cy="1380106"/>
          </a:xfrm>
          <a:custGeom>
            <a:avLst/>
            <a:gdLst/>
            <a:ahLst/>
            <a:cxnLst/>
            <a:rect r="r" b="b" t="t" l="l"/>
            <a:pathLst>
              <a:path h="1380106" w="1380106">
                <a:moveTo>
                  <a:pt x="0" y="0"/>
                </a:moveTo>
                <a:lnTo>
                  <a:pt x="1380106" y="0"/>
                </a:lnTo>
                <a:lnTo>
                  <a:pt x="1380106" y="1380106"/>
                </a:lnTo>
                <a:lnTo>
                  <a:pt x="0" y="1380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2468098" cy="814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42"/>
              </a:lnSpc>
              <a:spcBef>
                <a:spcPct val="0"/>
              </a:spcBef>
            </a:pPr>
            <a:r>
              <a:rPr lang="en-US" b="true" sz="5368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HOW IT WORKS (TECH STACK)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297350"/>
            <a:ext cx="16590040" cy="6260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374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Frontend</a:t>
            </a:r>
            <a:r>
              <a:rPr lang="en-US" sz="374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</a:p>
          <a:p>
            <a:pPr algn="l">
              <a:lnSpc>
                <a:spcPts val="4498"/>
              </a:lnSpc>
            </a:pPr>
            <a:r>
              <a:rPr lang="en-US" sz="374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ReactJS, TailwindCSS-shadcn, Framer Motion, Axios, Zustand</a:t>
            </a:r>
          </a:p>
          <a:p>
            <a:pPr algn="l">
              <a:lnSpc>
                <a:spcPts val="4498"/>
              </a:lnSpc>
            </a:pPr>
          </a:p>
          <a:p>
            <a:pPr algn="l">
              <a:lnSpc>
                <a:spcPts val="4498"/>
              </a:lnSpc>
            </a:pPr>
            <a:r>
              <a:rPr lang="en-US" sz="374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</a:t>
            </a:r>
            <a:r>
              <a:rPr lang="en-US" sz="374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ackend</a:t>
            </a:r>
            <a:r>
              <a:rPr lang="en-US" sz="374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</a:p>
          <a:p>
            <a:pPr algn="l">
              <a:lnSpc>
                <a:spcPts val="4498"/>
              </a:lnSpc>
            </a:pPr>
            <a:r>
              <a:rPr lang="en-US" sz="374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Python, Flask</a:t>
            </a:r>
          </a:p>
          <a:p>
            <a:pPr algn="l">
              <a:lnSpc>
                <a:spcPts val="4498"/>
              </a:lnSpc>
            </a:pPr>
          </a:p>
          <a:p>
            <a:pPr algn="l">
              <a:lnSpc>
                <a:spcPts val="4498"/>
              </a:lnSpc>
            </a:pPr>
            <a:r>
              <a:rPr lang="en-US" sz="374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AI</a:t>
            </a:r>
            <a:r>
              <a:rPr lang="en-US" sz="374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Engine:</a:t>
            </a:r>
            <a:r>
              <a:rPr lang="en-US" sz="374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l">
              <a:lnSpc>
                <a:spcPts val="4498"/>
              </a:lnSpc>
            </a:pPr>
            <a:r>
              <a:rPr lang="en-US" sz="374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Numpy, Pandas, Scikit Learn (Random Forest, XGBoost, CTGAN, SMOT)</a:t>
            </a:r>
          </a:p>
          <a:p>
            <a:pPr algn="l">
              <a:lnSpc>
                <a:spcPts val="4498"/>
              </a:lnSpc>
            </a:pPr>
          </a:p>
          <a:p>
            <a:pPr algn="l">
              <a:lnSpc>
                <a:spcPts val="4498"/>
              </a:lnSpc>
            </a:pPr>
            <a:r>
              <a:rPr lang="en-US" sz="374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</a:t>
            </a:r>
            <a:r>
              <a:rPr lang="en-US" sz="3748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osting</a:t>
            </a:r>
            <a:r>
              <a:rPr lang="en-US" sz="374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</a:p>
          <a:p>
            <a:pPr algn="l">
              <a:lnSpc>
                <a:spcPts val="4498"/>
              </a:lnSpc>
              <a:spcBef>
                <a:spcPct val="0"/>
              </a:spcBef>
            </a:pPr>
            <a:r>
              <a:rPr lang="en-US" sz="374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Vercel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08806" y="2171569"/>
            <a:ext cx="3597284" cy="61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0"/>
              </a:lnSpc>
              <a:spcBef>
                <a:spcPct val="0"/>
              </a:spcBef>
            </a:pPr>
            <a:r>
              <a:rPr lang="en-US" b="true" sz="4100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BUILT WITH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0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45648" y="-8455154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3471" y="8826012"/>
            <a:ext cx="13496441" cy="3711521"/>
          </a:xfrm>
          <a:custGeom>
            <a:avLst/>
            <a:gdLst/>
            <a:ahLst/>
            <a:cxnLst/>
            <a:rect r="r" b="b" t="t" l="l"/>
            <a:pathLst>
              <a:path h="3711521" w="13496441">
                <a:moveTo>
                  <a:pt x="0" y="0"/>
                </a:moveTo>
                <a:lnTo>
                  <a:pt x="13496441" y="0"/>
                </a:lnTo>
                <a:lnTo>
                  <a:pt x="13496441" y="3711521"/>
                </a:lnTo>
                <a:lnTo>
                  <a:pt x="0" y="3711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535631"/>
            <a:ext cx="7732992" cy="6065663"/>
            <a:chOff x="0" y="0"/>
            <a:chExt cx="2036673" cy="15975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6673" cy="1597541"/>
            </a:xfrm>
            <a:custGeom>
              <a:avLst/>
              <a:gdLst/>
              <a:ahLst/>
              <a:cxnLst/>
              <a:rect r="r" b="b" t="t" l="l"/>
              <a:pathLst>
                <a:path h="1597541" w="2036673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526308" y="2535631"/>
            <a:ext cx="7732992" cy="6065663"/>
            <a:chOff x="0" y="0"/>
            <a:chExt cx="2036673" cy="15975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6673" cy="1597541"/>
            </a:xfrm>
            <a:custGeom>
              <a:avLst/>
              <a:gdLst/>
              <a:ahLst/>
              <a:cxnLst/>
              <a:rect r="r" b="b" t="t" l="l"/>
              <a:pathLst>
                <a:path h="1597541" w="2036673">
                  <a:moveTo>
                    <a:pt x="51059" y="0"/>
                  </a:moveTo>
                  <a:lnTo>
                    <a:pt x="1985614" y="0"/>
                  </a:lnTo>
                  <a:cubicBezTo>
                    <a:pt x="2013813" y="0"/>
                    <a:pt x="2036673" y="22860"/>
                    <a:pt x="2036673" y="51059"/>
                  </a:cubicBezTo>
                  <a:lnTo>
                    <a:pt x="2036673" y="1546482"/>
                  </a:lnTo>
                  <a:cubicBezTo>
                    <a:pt x="2036673" y="1560024"/>
                    <a:pt x="2031293" y="1573011"/>
                    <a:pt x="2021718" y="1582586"/>
                  </a:cubicBezTo>
                  <a:cubicBezTo>
                    <a:pt x="2012142" y="1592161"/>
                    <a:pt x="1999155" y="1597541"/>
                    <a:pt x="1985614" y="1597541"/>
                  </a:cubicBezTo>
                  <a:lnTo>
                    <a:pt x="51059" y="1597541"/>
                  </a:lnTo>
                  <a:cubicBezTo>
                    <a:pt x="22860" y="1597541"/>
                    <a:pt x="0" y="1574681"/>
                    <a:pt x="0" y="1546482"/>
                  </a:cubicBezTo>
                  <a:lnTo>
                    <a:pt x="0" y="51059"/>
                  </a:lnTo>
                  <a:cubicBezTo>
                    <a:pt x="0" y="22860"/>
                    <a:pt x="22860" y="0"/>
                    <a:pt x="510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2036673" cy="1683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927937" y="2841404"/>
            <a:ext cx="908335" cy="41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5"/>
              </a:lnSpc>
              <a:spcBef>
                <a:spcPct val="0"/>
              </a:spcBef>
            </a:pPr>
            <a:r>
              <a:rPr lang="en-US" b="true" sz="2804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USP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3885" y="2841404"/>
            <a:ext cx="5299726" cy="42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5"/>
              </a:lnSpc>
              <a:spcBef>
                <a:spcPct val="0"/>
              </a:spcBef>
            </a:pPr>
            <a:r>
              <a:rPr lang="en-US" b="true" sz="2804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EMPOWERING FUTURES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028700"/>
            <a:ext cx="11289821" cy="8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42"/>
              </a:lnSpc>
              <a:spcBef>
                <a:spcPct val="0"/>
              </a:spcBef>
            </a:pPr>
            <a:r>
              <a:rPr lang="en-US" b="true" sz="5368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IMPACT &amp; WHY IT MATTERS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2447" y="3359336"/>
            <a:ext cx="6825498" cy="5466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Career Clarity – Helps users discover the right career path through a guided quiz.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Education Access – Connects students with relevant universities, making higher education choices easier.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Transparency – Clearly marks sponsored universities, ensuring honest recommendations.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Scalable Model – Generates revenue through university listings while maintaining user trust.</a:t>
            </a:r>
          </a:p>
          <a:p>
            <a:pPr algn="l">
              <a:lnSpc>
                <a:spcPts val="28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980055" y="4263537"/>
            <a:ext cx="6825498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User &amp; Business Friendly – Benefits both students and universities while maintaining ethical standards.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 Fast &amp; Efficient – Provides career guidance in less time compared to traditional career counselor tests.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0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0559" y="-7196006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5428846" cy="8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42"/>
              </a:lnSpc>
              <a:spcBef>
                <a:spcPct val="0"/>
              </a:spcBef>
            </a:pPr>
            <a:r>
              <a:rPr lang="en-US" b="true" sz="5368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NEXT STEPS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28546"/>
            <a:ext cx="8750835" cy="61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3"/>
              </a:lnSpc>
              <a:spcBef>
                <a:spcPct val="0"/>
              </a:spcBef>
            </a:pPr>
            <a:r>
              <a:rPr lang="en-US" b="true" sz="4086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🚀FUTURE IMPROVEMENTS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8695" y="3190571"/>
            <a:ext cx="14457056" cy="677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University Recommendations</a:t>
            </a:r>
            <a:r>
              <a:rPr lang="en-US" b="true" sz="3299">
                <a:solidFill>
                  <a:srgbClr val="FFFFFF"/>
                </a:solidFill>
                <a:latin typeface="Anantason UltraExpanded Medium"/>
                <a:ea typeface="Anantason UltraExpanded Medium"/>
                <a:cs typeface="Anantason UltraExpanded Medium"/>
                <a:sym typeface="Anantason UltraExpanded Medium"/>
              </a:rPr>
              <a:t> – Suggest universities based on the chosen career path to help users make informed higher education decisions. </a:t>
            </a:r>
          </a:p>
          <a:p>
            <a:pPr algn="l"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Comprehensive Career Roadmap</a:t>
            </a:r>
            <a:r>
              <a:rPr lang="en-US" b="true" sz="3299">
                <a:solidFill>
                  <a:srgbClr val="FFFFFF"/>
                </a:solidFill>
                <a:latin typeface="Anantason UltraExpanded Medium"/>
                <a:ea typeface="Anantason UltraExpanded Medium"/>
                <a:cs typeface="Anantason UltraExpanded Medium"/>
                <a:sym typeface="Anantason UltraExpanded Medium"/>
              </a:rPr>
              <a:t> – Provide a seamless transition from career selection to relevant educational opportunities.</a:t>
            </a:r>
          </a:p>
          <a:p>
            <a:pPr algn="l"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Sponsored Courses</a:t>
            </a:r>
            <a:r>
              <a:rPr lang="en-US" b="true" sz="3299">
                <a:solidFill>
                  <a:srgbClr val="FFFFFF"/>
                </a:solidFill>
                <a:latin typeface="Anantason UltraExpanded Medium"/>
                <a:ea typeface="Anantason UltraExpanded Medium"/>
                <a:cs typeface="Anantason UltraExpanded Medium"/>
                <a:sym typeface="Anantason UltraExpanded Medium"/>
              </a:rPr>
              <a:t> – Collaborate with course providers to feature and sponsor recommended courses.</a:t>
            </a:r>
          </a:p>
          <a:p>
            <a:pPr algn="l"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b="true" sz="3299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Monetization Strategy</a:t>
            </a:r>
            <a:r>
              <a:rPr lang="en-US" b="true" sz="3299">
                <a:solidFill>
                  <a:srgbClr val="FFFFFF"/>
                </a:solidFill>
                <a:latin typeface="Anantason UltraExpanded Medium"/>
                <a:ea typeface="Anantason UltraExpanded Medium"/>
                <a:cs typeface="Anantason UltraExpanded Medium"/>
                <a:sym typeface="Anantason UltraExpanded Medium"/>
              </a:rPr>
              <a:t> – Generate revenue through sponsored courses while enhancing user experience.</a:t>
            </a:r>
          </a:p>
          <a:p>
            <a:pPr algn="l">
              <a:lnSpc>
                <a:spcPts val="494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0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693846" y="-2181309"/>
            <a:ext cx="9349613" cy="3751532"/>
          </a:xfrm>
          <a:custGeom>
            <a:avLst/>
            <a:gdLst/>
            <a:ahLst/>
            <a:cxnLst/>
            <a:rect r="r" b="b" t="t" l="l"/>
            <a:pathLst>
              <a:path h="3751532" w="9349613">
                <a:moveTo>
                  <a:pt x="0" y="0"/>
                </a:moveTo>
                <a:lnTo>
                  <a:pt x="9349612" y="0"/>
                </a:lnTo>
                <a:lnTo>
                  <a:pt x="9349612" y="3751532"/>
                </a:lnTo>
                <a:lnTo>
                  <a:pt x="0" y="3751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14890" y="-1966458"/>
            <a:ext cx="16355952" cy="16022018"/>
          </a:xfrm>
          <a:custGeom>
            <a:avLst/>
            <a:gdLst/>
            <a:ahLst/>
            <a:cxnLst/>
            <a:rect r="r" b="b" t="t" l="l"/>
            <a:pathLst>
              <a:path h="16022018" w="16355952">
                <a:moveTo>
                  <a:pt x="0" y="0"/>
                </a:moveTo>
                <a:lnTo>
                  <a:pt x="16355952" y="0"/>
                </a:lnTo>
                <a:lnTo>
                  <a:pt x="16355952" y="16022018"/>
                </a:lnTo>
                <a:lnTo>
                  <a:pt x="0" y="160220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19175"/>
            <a:ext cx="869067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 strike="noStrike" u="none">
                <a:solidFill>
                  <a:srgbClr val="C5C9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WHAT SETS US APART</a:t>
            </a:r>
          </a:p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85617" y="4769721"/>
            <a:ext cx="4029574" cy="458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Millions of students struggle with career choices due to a lack of personalized guidance. Our platform simplifies this process with a fast, AI-powered quiz that delivers tailored career recommendations. By integrating a university listing system, we bridge the gap between career advice and higher education options—something traditional career counselors fail to do efficiently.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97733" y="4769721"/>
            <a:ext cx="4097042" cy="4580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Unlike free career tests that offer generic results, our model integrates a sponsorship-based university listing. Universities pay for visibility while users get unbiased recommendations, thanks to transparent "sponsored" tags. This ensures a self-sustaining ecosystem that benefits both students and educational institutions, making it a win-win solution with real-world scalability.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16214" y="4995382"/>
            <a:ext cx="3693487" cy="3823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6"/>
              </a:lnSpc>
              <a:spcBef>
                <a:spcPct val="0"/>
              </a:spcBef>
            </a:pPr>
            <a:r>
              <a:rPr lang="en-US" sz="1930">
                <a:solidFill>
                  <a:srgbClr val="FFFFFF"/>
                </a:solidFill>
                <a:latin typeface="Anantason UltraExpanded"/>
                <a:ea typeface="Anantason UltraExpanded"/>
                <a:cs typeface="Anantason UltraExpanded"/>
                <a:sym typeface="Anantason UltraExpanded"/>
              </a:rPr>
              <a:t>Most career tests are long, outdated, and overwhelming. Our streamlined approach delivers precise results in less time without compromising quality. The intuitive interface and data-backed insights make career decisions effortless for students, setting a new benchmark in career counseling technology.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3222" y="3351679"/>
            <a:ext cx="361436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SOLVING A REAL PROBLEM WITH INNOVATION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9848" y="3295802"/>
            <a:ext cx="345281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SUSTAINABLE &amp; SCALABLE BUSINESS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08497" y="3170704"/>
            <a:ext cx="3508921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Anantason UltraExpanded Bold"/>
                <a:ea typeface="Anantason UltraExpanded Bold"/>
                <a:cs typeface="Anantason UltraExpanded Bold"/>
                <a:sym typeface="Anantason UltraExpanded Bold"/>
              </a:rPr>
              <a:t> FASTER, SMARTER, AND MORE ACCESSIBLE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DAGet4EfC8Y</dc:identifier>
  <dcterms:modified xsi:type="dcterms:W3CDTF">2011-08-01T06:04:30Z</dcterms:modified>
  <cp:revision>1</cp:revision>
  <dc:title>ppt-final</dc:title>
</cp:coreProperties>
</file>